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62" r:id="rId2"/>
    <p:sldId id="786" r:id="rId3"/>
    <p:sldId id="790" r:id="rId4"/>
    <p:sldId id="787" r:id="rId5"/>
    <p:sldId id="788" r:id="rId6"/>
    <p:sldId id="789" r:id="rId7"/>
    <p:sldId id="791" r:id="rId8"/>
    <p:sldId id="792" r:id="rId9"/>
    <p:sldId id="793" r:id="rId10"/>
    <p:sldId id="794" r:id="rId11"/>
    <p:sldId id="785" r:id="rId12"/>
    <p:sldId id="784" r:id="rId13"/>
  </p:sldIdLst>
  <p:sldSz cx="9144000" cy="6858000" type="screen4x3"/>
  <p:notesSz cx="9925050" cy="67960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41B"/>
    <a:srgbClr val="AAAC28"/>
    <a:srgbClr val="0F3B00"/>
    <a:srgbClr val="FBB7B7"/>
    <a:srgbClr val="FF6666"/>
    <a:srgbClr val="FF0000"/>
    <a:srgbClr val="FF0080"/>
    <a:srgbClr val="DADD34"/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46" autoAdjust="0"/>
    <p:restoredTop sz="83609" autoAdjust="0"/>
  </p:normalViewPr>
  <p:slideViewPr>
    <p:cSldViewPr>
      <p:cViewPr>
        <p:scale>
          <a:sx n="100" d="100"/>
          <a:sy n="100" d="100"/>
        </p:scale>
        <p:origin x="-120" y="-272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972"/>
        <p:guide pos="3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109" y="0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DF2-C6EA-E74A-AE03-E3FFBD43675E}" type="datetimeFigureOut">
              <a:rPr lang="en-US" smtClean="0"/>
              <a:t>26/08/2012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4762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109" y="6454762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C0338-6385-944D-8706-B32062A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3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925050" cy="67960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5622109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7250" cy="254793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92273" y="3228468"/>
            <a:ext cx="7940504" cy="30578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6454762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622109" y="6454762"/>
            <a:ext cx="4300622" cy="3391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Which events are joint actions?  Nearly all philosophers and quite a few psychologists have assumed that this question can be fully answered by appeal to a special kind of intention,</a:t>
            </a:r>
            <a:r>
              <a:rPr lang="en-US" baseline="0" dirty="0" smtClean="0"/>
              <a:t> often</a:t>
            </a:r>
            <a:r>
              <a:rPr lang="en-US" dirty="0" smtClean="0"/>
              <a:t> called</a:t>
            </a:r>
            <a:r>
              <a:rPr lang="en-US" baseline="0" dirty="0" smtClean="0"/>
              <a:t> </a:t>
            </a:r>
            <a:r>
              <a:rPr lang="en-US" dirty="0" smtClean="0"/>
              <a:t>shared intention.  According</a:t>
            </a:r>
            <a:r>
              <a:rPr lang="en-US" baseline="0" dirty="0" smtClean="0"/>
              <a:t> to them, for an event to be a joint action is for it to stand in an appropriate relation to a shared intention.  </a:t>
            </a:r>
          </a:p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I’m going to start from a premise which is rightly controversial: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reciprocal agent-neutral motor representation enables joint action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2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2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600202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1" y="6245227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77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83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path path="rect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0" y="0"/>
              <a:ext cx="2267744" cy="68580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29000">
                  <a:schemeClr val="tx1">
                    <a:alpha val="67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1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pic>
        <p:nvPicPr>
          <p:cNvPr id="3" name="Picture 2" descr="DSC_AB_32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DSC_AB_3210-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-36512" y="44765"/>
            <a:ext cx="4608512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ea typeface="Arial" charset="0"/>
                <a:cs typeface="Arial" charset="0"/>
              </a:rPr>
              <a:t>Intention and</a:t>
            </a:r>
            <a:endParaRPr lang="en-GB" sz="5000" b="1" i="0" dirty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-5509120" y="476813"/>
            <a:ext cx="12917959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ea typeface="Arial" charset="0"/>
                <a:cs typeface="Arial" charset="0"/>
              </a:rPr>
              <a:t>Motor Representation</a:t>
            </a:r>
            <a:endParaRPr lang="en-GB" sz="5000" b="1" i="0" dirty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702528" y="950624"/>
            <a:ext cx="4381640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81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ea typeface="Arial" charset="0"/>
                <a:cs typeface="Arial" charset="0"/>
              </a:rPr>
              <a:t>in Joint Action</a:t>
            </a:r>
            <a:endParaRPr lang="en-GB" sz="5000" b="1" i="0" dirty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755576" y="1476072"/>
            <a:ext cx="532859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sz="3200" i="0" dirty="0" err="1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s.butterfill@warwick.ac.uk</a:t>
            </a:r>
            <a:endParaRPr lang="en-GB" sz="3200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  <p:pic>
        <p:nvPicPr>
          <p:cNvPr id="12" name="Picture 10" descr="DSC_AA_3213_s"/>
          <p:cNvPicPr>
            <a:picLocks noChangeAspect="1" noChangeArrowheads="1"/>
          </p:cNvPicPr>
          <p:nvPr/>
        </p:nvPicPr>
        <p:blipFill>
          <a:blip r:embed="rId6">
            <a:lum bright="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545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4292600"/>
            <a:ext cx="5940425" cy="1873250"/>
          </a:xfrm>
          <a:prstGeom prst="rect">
            <a:avLst/>
          </a:prstGeom>
          <a:gradFill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gamma/>
                  <a:shade val="46275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>
                <a:solidFill>
                  <a:srgbClr val="FF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i="0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68313" y="4437063"/>
            <a:ext cx="619192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GB" sz="3200" b="1" i="0" dirty="0" smtClean="0">
                <a:effectLst>
                  <a:glow rad="101600">
                    <a:srgbClr val="000000"/>
                  </a:glow>
                </a:effectLst>
              </a:rPr>
              <a:t>Motor Representation </a:t>
            </a:r>
            <a:br>
              <a:rPr lang="en-GB" sz="3200" b="1" i="0" dirty="0" smtClean="0">
                <a:effectLst>
                  <a:glow rad="101600">
                    <a:srgbClr val="000000"/>
                  </a:glow>
                </a:effectLst>
              </a:rPr>
            </a:br>
            <a:r>
              <a:rPr lang="en-GB" sz="3200" b="1" i="0" dirty="0" smtClean="0">
                <a:effectLst>
                  <a:glow rad="101600">
                    <a:srgbClr val="000000"/>
                  </a:glow>
                </a:effectLst>
              </a:rPr>
              <a:t>and Shared Intention</a:t>
            </a:r>
            <a:br>
              <a:rPr lang="en-GB" sz="3200" b="1" i="0" dirty="0" smtClean="0">
                <a:effectLst>
                  <a:glow rad="101600">
                    <a:srgbClr val="000000"/>
                  </a:glow>
                </a:effectLst>
              </a:rPr>
            </a:br>
            <a:r>
              <a:rPr lang="en-GB" sz="2400" i="0" dirty="0" err="1" smtClean="0">
                <a:effectLst>
                  <a:glow rad="101600">
                    <a:srgbClr val="000000"/>
                  </a:glow>
                </a:effectLst>
              </a:rPr>
              <a:t>s.butterfill</a:t>
            </a:r>
            <a:r>
              <a:rPr lang="en-GB" sz="2400" i="0" dirty="0" err="1">
                <a:effectLst>
                  <a:glow rad="101600">
                    <a:srgbClr val="000000"/>
                  </a:glow>
                </a:effectLst>
              </a:rPr>
              <a:t>@</a:t>
            </a:r>
            <a:r>
              <a:rPr lang="en-GB" sz="2400" i="0" dirty="0" err="1" smtClean="0">
                <a:effectLst>
                  <a:glow rad="101600">
                    <a:srgbClr val="000000"/>
                  </a:glow>
                </a:effectLst>
              </a:rPr>
              <a:t>warwick.ac.uk</a:t>
            </a:r>
            <a:endParaRPr lang="en-GB" sz="2400" i="0" dirty="0">
              <a:effectLst>
                <a:glow rad="101600">
                  <a:srgbClr val="000000"/>
                </a:glow>
              </a:effectLst>
            </a:endParaRPr>
          </a:p>
        </p:txBody>
      </p:sp>
      <p:pic>
        <p:nvPicPr>
          <p:cNvPr id="15" name="Picture 22" descr="P718070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9"/>
          <a:stretch>
            <a:fillRect/>
          </a:stretch>
        </p:blipFill>
        <p:spPr bwMode="auto">
          <a:xfrm>
            <a:off x="0" y="0"/>
            <a:ext cx="9144000" cy="68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755576" y="260648"/>
            <a:ext cx="806489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GB" sz="4200" i="0" dirty="0" smtClean="0">
                <a:effectLst>
                  <a:glow rad="101600">
                    <a:srgbClr val="000000">
                      <a:alpha val="75000"/>
                    </a:srgbClr>
                  </a:glow>
                </a:effectLst>
              </a:rPr>
              <a:t>Representing Beliefs, Perspectives &amp; Counterfactuals: </a:t>
            </a:r>
            <a:br>
              <a:rPr lang="en-GB" sz="4200" i="0" dirty="0" smtClean="0">
                <a:effectLst>
                  <a:glow rad="101600">
                    <a:srgbClr val="000000">
                      <a:alpha val="75000"/>
                    </a:srgbClr>
                  </a:glow>
                </a:effectLst>
              </a:rPr>
            </a:br>
            <a:r>
              <a:rPr lang="en-GB" sz="4200" i="0" dirty="0" smtClean="0">
                <a:effectLst>
                  <a:glow rad="101600">
                    <a:srgbClr val="000000">
                      <a:alpha val="75000"/>
                    </a:srgbClr>
                  </a:glow>
                </a:effectLst>
              </a:rPr>
              <a:t>A Puzzle</a:t>
            </a:r>
            <a:endParaRPr lang="en-GB" sz="4200" i="0" dirty="0">
              <a:effectLst>
                <a:glow rad="101600">
                  <a:srgbClr val="000000">
                    <a:alpha val="75000"/>
                  </a:srgbClr>
                </a:glow>
              </a:effectLst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4391025" y="5472113"/>
            <a:ext cx="46370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3000" i="0" dirty="0" err="1">
                <a:solidFill>
                  <a:srgbClr val="B2B2B2"/>
                </a:solidFill>
                <a:effectLst>
                  <a:glow rad="101600">
                    <a:srgbClr val="000000"/>
                  </a:glow>
                </a:effectLst>
              </a:rPr>
              <a:t>s.butterfill@warwick.ac.uk</a:t>
            </a:r>
            <a:r>
              <a:rPr lang="en-GB" sz="3000" dirty="0">
                <a:solidFill>
                  <a:srgbClr val="B2B2B2"/>
                </a:solidFill>
                <a:effectLst>
                  <a:glow rad="101600">
                    <a:srgbClr val="000000"/>
                  </a:glow>
                </a:effectLst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26464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043608" y="764704"/>
            <a:ext cx="3744416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48"/>
                    </a14:imgEffect>
                    <a14:imgEffect>
                      <a14:saturation sat="0"/>
                    </a14:imgEffect>
                    <a14:imgEffect>
                      <a14:brightnessContrast bright="10000" contrast="30000"/>
                    </a14:imgEffect>
                  </a14:imgLayer>
                </a14:imgProps>
              </a:ext>
            </a:extLst>
          </a:blip>
          <a:srcRect b="26068"/>
          <a:stretch/>
        </p:blipFill>
        <p:spPr>
          <a:xfrm>
            <a:off x="0" y="3717032"/>
            <a:ext cx="9151366" cy="31409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3704332"/>
            <a:ext cx="9144000" cy="432048"/>
          </a:xfrm>
          <a:prstGeom prst="rect">
            <a:avLst/>
          </a:prstGeom>
          <a:gradFill flip="none" rotWithShape="1">
            <a:gsLst>
              <a:gs pos="1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292080" y="476672"/>
            <a:ext cx="1080120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772816"/>
            <a:ext cx="1008112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71600" y="2132856"/>
            <a:ext cx="4608512" cy="432048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43608" y="1124744"/>
            <a:ext cx="936104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292080" y="764704"/>
            <a:ext cx="158417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043608" y="2492896"/>
            <a:ext cx="208823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84168" y="2132856"/>
            <a:ext cx="136815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44957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simple measure and in a modular process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sophisticated measure and in a non-modular process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2049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5172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1</a:t>
            </a:r>
            <a:r>
              <a:rPr lang="en-US" i="0" dirty="0" smtClean="0">
                <a:solidFill>
                  <a:srgbClr val="000000"/>
                </a:solidFill>
                <a:effectLst/>
              </a:rPr>
              <a:t>’’’</a:t>
            </a:r>
            <a:r>
              <a:rPr lang="en-US" i="0" dirty="0" smtClean="0">
                <a:effectLst/>
              </a:rPr>
              <a:t> Infants </a:t>
            </a:r>
            <a:r>
              <a:rPr lang="en-US" i="0" dirty="0">
                <a:effectLst/>
              </a:rPr>
              <a:t>can represent false beliefs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using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comparatively simple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measure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and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in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modular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process</a:t>
            </a:r>
            <a:r>
              <a:rPr lang="en-US" i="0" dirty="0" smtClean="0">
                <a:effectLst/>
              </a:rPr>
              <a:t> </a:t>
            </a:r>
            <a:r>
              <a:rPr lang="en-US" i="0" dirty="0">
                <a:effectLst/>
              </a:rPr>
              <a:t>from 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endParaRPr lang="en-US" i="0" dirty="0" smtClean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2</a:t>
            </a:r>
            <a:r>
              <a:rPr lang="en-US" i="0" dirty="0" smtClean="0">
                <a:solidFill>
                  <a:srgbClr val="000000"/>
                </a:solidFill>
                <a:effectLst/>
              </a:rPr>
              <a:t>’’’</a:t>
            </a:r>
            <a:r>
              <a:rPr lang="en-US" i="0" dirty="0" smtClean="0">
                <a:effectLst/>
              </a:rPr>
              <a:t> </a:t>
            </a:r>
            <a:r>
              <a:rPr lang="en-US" i="0" dirty="0">
                <a:solidFill>
                  <a:srgbClr val="FFFFFF"/>
                </a:solidFill>
                <a:effectLst/>
              </a:rPr>
              <a:t>Being </a:t>
            </a:r>
            <a:r>
              <a:rPr lang="en-US" i="0" dirty="0">
                <a:effectLst/>
              </a:rPr>
              <a:t>able to represent false beliefs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using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comparatively sophisticated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measure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and 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in </a:t>
            </a:r>
            <a:r>
              <a:rPr lang="en-US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 non-modular </a:t>
            </a:r>
            <a:r>
              <a:rPr lang="en-US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process</a:t>
            </a:r>
            <a:r>
              <a:rPr lang="en-US" i="0" dirty="0" smtClean="0">
                <a:effectLst/>
              </a:rPr>
              <a:t>  </a:t>
            </a:r>
            <a:r>
              <a:rPr lang="en-US" i="0" dirty="0">
                <a:effectLst/>
              </a:rPr>
              <a:t>involves being able to 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endParaRPr lang="en-US" i="0" dirty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3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’’’</a:t>
            </a:r>
            <a:r>
              <a:rPr lang="en-US" i="0" dirty="0" smtClean="0">
                <a:effectLst/>
              </a:rPr>
              <a:t> </a:t>
            </a:r>
            <a:r>
              <a:rPr lang="en-US" i="0" dirty="0">
                <a:effectLst/>
              </a:rPr>
              <a:t>Infants cannot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nor (ii) engage in counterfactual reasoning until they are </a:t>
            </a:r>
            <a:r>
              <a:rPr lang="en-US" i="0" dirty="0" smtClean="0">
                <a:effectLst/>
              </a:rPr>
              <a:t>well over one </a:t>
            </a:r>
            <a:r>
              <a:rPr lang="en-US" i="0" dirty="0">
                <a:effectLst/>
              </a:rPr>
              <a:t>year old. </a:t>
            </a:r>
            <a:endParaRPr lang="en-US" i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72559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5172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1’’’ Infants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can represent false beliefs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using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comparatively simple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measure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and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in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modular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process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from 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effectLst>
                  <a:glow rad="101600">
                    <a:srgbClr val="000000"/>
                  </a:glow>
                </a:effectLst>
              </a:rPr>
            </a:b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2’’’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using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comparatively sophisticated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measure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and 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in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a non-modular 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process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involves being able to  (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effectLst>
                  <a:glow rad="101600">
                    <a:srgbClr val="000000"/>
                  </a:glow>
                </a:effectLst>
              </a:rPr>
            </a:br>
            <a:endParaRPr lang="en-US" i="0" dirty="0"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3’’’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Infants cannot (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well over one year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old.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1453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6" name="Down Arrow 5"/>
          <p:cNvSpPr/>
          <p:nvPr/>
        </p:nvSpPr>
        <p:spPr bwMode="auto">
          <a:xfrm>
            <a:off x="2051720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779912" y="2492896"/>
            <a:ext cx="187220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representing a false belief</a:t>
            </a:r>
          </a:p>
        </p:txBody>
      </p:sp>
      <p:sp>
        <p:nvSpPr>
          <p:cNvPr id="10" name="Down Arrow 9"/>
          <p:cNvSpPr/>
          <p:nvPr/>
        </p:nvSpPr>
        <p:spPr bwMode="auto">
          <a:xfrm>
            <a:off x="6516216" y="3140968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03648" y="2204864"/>
            <a:ext cx="1872208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processing a perspective difference</a:t>
            </a:r>
          </a:p>
        </p:txBody>
      </p:sp>
      <p:sp>
        <p:nvSpPr>
          <p:cNvPr id="11" name="Down Arrow 10"/>
          <p:cNvSpPr/>
          <p:nvPr/>
        </p:nvSpPr>
        <p:spPr bwMode="auto">
          <a:xfrm>
            <a:off x="4436368" y="3581400"/>
            <a:ext cx="504056" cy="936104"/>
          </a:xfrm>
          <a:prstGeom prst="downArrow">
            <a:avLst/>
          </a:prstGeom>
          <a:solidFill>
            <a:schemeClr val="bg1">
              <a:alpha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652120" y="2390831"/>
            <a:ext cx="2232248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first time reasoning counterfactually</a:t>
            </a:r>
          </a:p>
        </p:txBody>
      </p:sp>
    </p:spTree>
    <p:extLst>
      <p:ext uri="{BB962C8B-B14F-4D97-AF65-F5344CB8AC3E}">
        <p14:creationId xmlns:p14="http://schemas.microsoft.com/office/powerpoint/2010/main" val="18938049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552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0" y="332656"/>
            <a:ext cx="9144000" cy="8640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1. Infants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beliefs from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r>
              <a:rPr lang="en-US" i="0" dirty="0" smtClean="0">
                <a:effectLst/>
              </a:rPr>
              <a:t>2. </a:t>
            </a:r>
            <a:r>
              <a:rPr lang="en-US" i="0" dirty="0">
                <a:effectLst/>
              </a:rPr>
              <a:t>Being able to represent false beliefs </a:t>
            </a:r>
            <a:r>
              <a:rPr lang="en-US" i="0" dirty="0" smtClean="0">
                <a:effectLst/>
              </a:rPr>
              <a:t>involves </a:t>
            </a:r>
            <a:r>
              <a:rPr lang="en-US" i="0" dirty="0">
                <a:effectLst/>
              </a:rPr>
              <a:t>being able to 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3. Infants </a:t>
            </a:r>
            <a:r>
              <a:rPr lang="en-US" i="0" dirty="0">
                <a:effectLst/>
              </a:rPr>
              <a:t>cannot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nor (ii) engage in counterfactual reasoning until they are at least one year old. </a:t>
            </a:r>
            <a:endParaRPr lang="en-US" i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52720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0" y="1412776"/>
            <a:ext cx="9144000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/>
            </a:r>
            <a:br>
              <a:rPr lang="en-US" i="0" dirty="0" smtClean="0">
                <a:effectLst/>
              </a:rPr>
            </a:b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2.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involves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i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FFFFFF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effectLst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/>
              </a:rPr>
              <a:t>3. Infants </a:t>
            </a:r>
            <a:r>
              <a:rPr lang="en-US" i="0" dirty="0">
                <a:effectLst/>
              </a:rPr>
              <a:t>cannot (</a:t>
            </a:r>
            <a:r>
              <a:rPr lang="en-US" i="0" dirty="0" err="1">
                <a:effectLst/>
              </a:rPr>
              <a:t>i</a:t>
            </a:r>
            <a:r>
              <a:rPr lang="en-US" i="0" dirty="0">
                <a:effectLst/>
              </a:rPr>
              <a:t>) process perspective differences nor (ii) engage in counterfactual reasoning until they are at least one year old. </a:t>
            </a:r>
            <a:endParaRPr lang="en-US" i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948981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0" y="2708920"/>
            <a:ext cx="9144000" cy="1152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1. Infants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beliefs from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2.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involves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>
                  <a:srgbClr val="FFFFFF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3. Infants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) process perspective differences nor (ii) engage in counterfactual reasoning until they are </a:t>
            </a:r>
            <a:r>
              <a:rPr lang="en-US" i="0" dirty="0" smtClean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well over one </a:t>
            </a:r>
            <a:r>
              <a:rPr lang="en-US" i="0" dirty="0">
                <a:solidFill>
                  <a:srgbClr val="000000"/>
                </a:solidFill>
                <a:effectLst>
                  <a:glow>
                    <a:srgbClr val="000000"/>
                  </a:glow>
                </a:effectLst>
              </a:rPr>
              <a:t>year old. </a:t>
            </a:r>
            <a:endParaRPr lang="en-US" i="0" dirty="0" smtClean="0">
              <a:solidFill>
                <a:srgbClr val="000000"/>
              </a:solidFill>
              <a:effectLst>
                <a:glow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7714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5040560" cy="5449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Children tend to pass them some time after their third birthday.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Abilities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to pass these tasks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has a protracted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developmental course stretching over months if not years.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Success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on these tasks is correlated with developments in executive function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and language</a:t>
            </a:r>
            <a:endParaRPr lang="en-US" i="0" dirty="0">
              <a:solidFill>
                <a:srgbClr val="FFFFFF"/>
              </a:solidFill>
              <a:effectLst>
                <a:glow>
                  <a:srgbClr val="FFFFFF"/>
                </a:glow>
              </a:effectLst>
            </a:endParaRP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Success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on these tasks is facilitated by explicit training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and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environmental factors such as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siblings</a:t>
            </a:r>
            <a:endParaRPr lang="en-US" i="0" dirty="0">
              <a:solidFill>
                <a:srgbClr val="FFFFFF"/>
              </a:solidFill>
              <a:effectLst>
                <a:glow>
                  <a:srgbClr val="FFFFFF"/>
                </a:glow>
              </a:effectLst>
            </a:endParaRP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Abilities </a:t>
            </a:r>
            <a:r>
              <a:rPr lang="en-US" i="0" dirty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to succeed on these tasks typically emerge from extensive participation in social </a:t>
            </a:r>
            <a:r>
              <a:rPr lang="en-US" i="0" dirty="0" smtClean="0">
                <a:solidFill>
                  <a:srgbClr val="FFFFFF"/>
                </a:solidFill>
                <a:effectLst>
                  <a:glow>
                    <a:srgbClr val="FFFFFF"/>
                  </a:glow>
                </a:effectLst>
              </a:rPr>
              <a:t>interactions</a:t>
            </a:r>
            <a:endParaRPr lang="en-US" i="0" dirty="0" smtClean="0">
              <a:solidFill>
                <a:srgbClr val="000000"/>
              </a:solidFill>
              <a:effectLst>
                <a:glow>
                  <a:srgbClr val="000000"/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1814" y="2852936"/>
            <a:ext cx="1136570" cy="430887"/>
          </a:xfrm>
          <a:prstGeom prst="rect">
            <a:avLst/>
          </a:prstGeom>
          <a:solidFill>
            <a:schemeClr val="tx1"/>
          </a:solidFill>
          <a:effectLst>
            <a:glow rad="1905000">
              <a:schemeClr val="tx1"/>
            </a:glow>
          </a:effectLst>
        </p:spPr>
        <p:txBody>
          <a:bodyPr wrap="none" rtlCol="0">
            <a:spAutoFit/>
          </a:bodyPr>
          <a:lstStyle/>
          <a:p>
            <a:r>
              <a:rPr lang="en-US" b="1" i="0" dirty="0" smtClean="0"/>
              <a:t>A-tasks</a:t>
            </a:r>
            <a:endParaRPr lang="en-US" b="1" i="0" dirty="0"/>
          </a:p>
        </p:txBody>
      </p:sp>
      <p:sp>
        <p:nvSpPr>
          <p:cNvPr id="5" name="Right Brace 4"/>
          <p:cNvSpPr/>
          <p:nvPr/>
        </p:nvSpPr>
        <p:spPr bwMode="auto">
          <a:xfrm>
            <a:off x="6171734" y="620688"/>
            <a:ext cx="504056" cy="4896544"/>
          </a:xfrm>
          <a:prstGeom prst="rightBrace">
            <a:avLst>
              <a:gd name="adj1" fmla="val 36869"/>
              <a:gd name="adj2" fmla="val 50252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184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3704332"/>
            <a:ext cx="9151366" cy="3153668"/>
            <a:chOff x="0" y="3704332"/>
            <a:chExt cx="9151366" cy="315366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3348"/>
                      </a14:imgEffect>
                      <a14:imgEffect>
                        <a14:saturation sat="0"/>
                      </a14:imgEffect>
                      <a14:imgEffect>
                        <a14:brightnessContrast bright="10000" contrast="30000"/>
                      </a14:imgEffect>
                    </a14:imgLayer>
                  </a14:imgProps>
                </a:ext>
              </a:extLst>
            </a:blip>
            <a:srcRect b="26068"/>
            <a:stretch/>
          </p:blipFill>
          <p:spPr>
            <a:xfrm>
              <a:off x="0" y="3717032"/>
              <a:ext cx="9151366" cy="314096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0" y="3704332"/>
              <a:ext cx="9144000" cy="432048"/>
            </a:xfrm>
            <a:prstGeom prst="rect">
              <a:avLst/>
            </a:prstGeom>
            <a:gradFill flip="none" rotWithShape="1">
              <a:gsLst>
                <a:gs pos="14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5292080" y="476672"/>
            <a:ext cx="122413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412776"/>
            <a:ext cx="122413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implicitly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explicitly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5919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043608" y="764704"/>
            <a:ext cx="374441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48"/>
                    </a14:imgEffect>
                    <a14:imgEffect>
                      <a14:saturation sat="0"/>
                    </a14:imgEffect>
                    <a14:imgEffect>
                      <a14:brightnessContrast bright="10000" contrast="30000"/>
                    </a14:imgEffect>
                  </a14:imgLayer>
                </a14:imgProps>
              </a:ext>
            </a:extLst>
          </a:blip>
          <a:srcRect b="26068"/>
          <a:stretch/>
        </p:blipFill>
        <p:spPr>
          <a:xfrm>
            <a:off x="0" y="3717032"/>
            <a:ext cx="9151366" cy="31409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0" y="3704332"/>
            <a:ext cx="9144000" cy="432048"/>
          </a:xfrm>
          <a:prstGeom prst="rect">
            <a:avLst/>
          </a:prstGeom>
          <a:gradFill flip="none" rotWithShape="1">
            <a:gsLst>
              <a:gs pos="14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292080" y="476672"/>
            <a:ext cx="1080120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80112" y="1772816"/>
            <a:ext cx="100811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71600" y="2132856"/>
            <a:ext cx="4608512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404664"/>
            <a:ext cx="6705600" cy="4157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1’.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 represent false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simple measure from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around their first birthday or earlier.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/>
            </a:r>
            <a:b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</a:b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2’.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represent false beliefs </a:t>
            </a: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using a comparatively sophisticated measure involves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being able to 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or (ii) reason counterfactually (or both).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3’. Infants 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cannot (</a:t>
            </a:r>
            <a:r>
              <a:rPr lang="en-US" i="0" dirty="0" err="1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i</a:t>
            </a:r>
            <a:r>
              <a:rPr lang="en-US" i="0" dirty="0">
                <a:solidFill>
                  <a:srgbClr val="FFFFFF"/>
                </a:solidFill>
                <a:effectLst>
                  <a:glow rad="101600">
                    <a:srgbClr val="000000"/>
                  </a:glow>
                </a:effectLst>
              </a:rPr>
              <a:t>) process perspective differences nor (ii) engage in counterfactual reasoning until they are at least one year old. </a:t>
            </a:r>
            <a:endParaRPr lang="en-US" i="0" dirty="0" smtClean="0">
              <a:solidFill>
                <a:srgbClr val="FFFFFF"/>
              </a:solidFill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7005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56502</TotalTime>
  <Words>596</Words>
  <Application>Microsoft Macintosh PowerPoint</Application>
  <PresentationFormat>On-screen Show (4:3)</PresentationFormat>
  <Paragraphs>78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2091</cp:revision>
  <cp:lastPrinted>2011-06-06T00:11:55Z</cp:lastPrinted>
  <dcterms:created xsi:type="dcterms:W3CDTF">2010-11-22T10:27:15Z</dcterms:created>
  <dcterms:modified xsi:type="dcterms:W3CDTF">2012-08-26T21:26:50Z</dcterms:modified>
  <cp:category/>
</cp:coreProperties>
</file>